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55448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EEF18BE-A97C-4523-8286-D57B20642A4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8520" cy="229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777240" y="2353320"/>
            <a:ext cx="1398960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777240" y="5400000"/>
            <a:ext cx="1398960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920509C-9124-45B2-B26A-F314468FB3E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8520" cy="229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777240" y="2353320"/>
            <a:ext cx="682668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7945560" y="2353320"/>
            <a:ext cx="682668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777240" y="5400000"/>
            <a:ext cx="682668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7945560" y="5400000"/>
            <a:ext cx="682668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9316FA4-C85B-432A-8891-A00453A9ECF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8520" cy="229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777240" y="2353320"/>
            <a:ext cx="450432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5507280" y="2353320"/>
            <a:ext cx="450432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10236960" y="2353320"/>
            <a:ext cx="450432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777240" y="5400000"/>
            <a:ext cx="450432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5507280" y="5400000"/>
            <a:ext cx="450432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10236960" y="5400000"/>
            <a:ext cx="450432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08754ED-9630-42B9-84EA-D4DC1EFF87E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8520" cy="229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77240" y="2353320"/>
            <a:ext cx="13989600" cy="583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7433F02-205A-47C9-9872-1BEE95B652F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8520" cy="229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777240" y="2353320"/>
            <a:ext cx="13989600" cy="583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338DC74-D320-4832-BD5E-8A5F5A20285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8520" cy="229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777240" y="2353320"/>
            <a:ext cx="6826680" cy="583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7945560" y="2353320"/>
            <a:ext cx="6826680" cy="583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EE2773C-8ED6-48F3-99A1-51F11F78E6F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8520" cy="229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54DEE7C-6C70-4972-AF70-9E55B6EF40C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72920" y="1430280"/>
            <a:ext cx="13988520" cy="10654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33A32C8-6B89-4E2A-BCB9-3B3AEFD5F86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8520" cy="229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777240" y="2353320"/>
            <a:ext cx="682668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7945560" y="2353320"/>
            <a:ext cx="6826680" cy="583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777240" y="5400000"/>
            <a:ext cx="682668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C55F491-F535-45EB-A0D3-E1D72932A3C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8520" cy="229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777240" y="2353320"/>
            <a:ext cx="6826680" cy="583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7945560" y="2353320"/>
            <a:ext cx="682668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7945560" y="5400000"/>
            <a:ext cx="682668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C7DDBEA-F5FE-45C6-BE9E-A8BB01AE5CF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8520" cy="229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777240" y="2353320"/>
            <a:ext cx="682668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7945560" y="2353320"/>
            <a:ext cx="682668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777240" y="5400000"/>
            <a:ext cx="13989600" cy="278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CA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114024E-C9E8-4E5B-A37C-6A7498F19A8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8520" cy="229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777240" y="2353320"/>
            <a:ext cx="13989600" cy="583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CA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5314320" y="9161280"/>
            <a:ext cx="4926600" cy="69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CA" sz="1400" spc="-1" strike="noStrike">
                <a:solidFill>
                  <a:srgbClr val="000000"/>
                </a:solidFill>
                <a:latin typeface="Arial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11143080" y="9161280"/>
            <a:ext cx="3620880" cy="69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CA" sz="14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4FAE1B5-6B4D-494B-816A-C8D8640A9653}" type="slidenum">
              <a:rPr b="0" lang="en-CA" sz="14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775440" y="9161280"/>
            <a:ext cx="3620880" cy="69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ethics.youthscience.ca/" TargetMode="External"/><Relationship Id="rId2" Type="http://schemas.openxmlformats.org/officeDocument/2006/relationships/hyperlink" Target="mailto:registration@orsf.ca" TargetMode="External"/><Relationship Id="rId3" Type="http://schemas.openxmlformats.org/officeDocument/2006/relationships/hyperlink" Target="https://youthscience.public.doctract.com/doctract/documentportal/08DA15EC288BCAE0EB5BE8A7C6A8A7E3" TargetMode="External"/><Relationship Id="rId4" Type="http://schemas.openxmlformats.org/officeDocument/2006/relationships/hyperlink" Target="https://mystemspace.ca/wp-content/uploads/sites/39/2021/03/Form-41A-Participation-of-Humans.pdf" TargetMode="External"/><Relationship Id="rId5" Type="http://schemas.openxmlformats.org/officeDocument/2006/relationships/hyperlink" Target="https://youthscience.public.doctract.com/doctract/documentportal/08DA15EC288BCB5D572313BED9F478D0" TargetMode="External"/><Relationship Id="rId6" Type="http://schemas.openxmlformats.org/officeDocument/2006/relationships/hyperlink" Target="https://youthscience.ca/msavsf/wp-content/uploads/sites/112/2022/01/form_4.1b_humans_significant_risk_approval.pdf" TargetMode="External"/><Relationship Id="rId7" Type="http://schemas.openxmlformats.org/officeDocument/2006/relationships/hyperlink" Target="https://mystemspace.ca/wp-content/uploads/sites/39/2021/03/Form-41C-Vertebrate-Animals-and-Cephalopods-Approval-1.pdf" TargetMode="External"/><Relationship Id="rId8" Type="http://schemas.openxmlformats.org/officeDocument/2006/relationships/hyperlink" Target="https://mystemspace.ca/wp-content/uploads/sites/39/2021/03/Form-41C-Vertebrate-Animals-and-Cephalopods-Approval-1.pdf" TargetMode="External"/><Relationship Id="rId9" Type="http://schemas.openxmlformats.org/officeDocument/2006/relationships/hyperlink" Target="https://mystemspace.ca/wp-content/uploads/sites/39/2021/03/Letter-of-Information-Informed-Consent.pdf" TargetMode="External"/><Relationship Id="rId10" Type="http://schemas.openxmlformats.org/officeDocument/2006/relationships/hyperlink" Target="https://mystemspace.ca/wp-content/uploads/sites/39/2021/03/Permission-Form-Informed-Consent.pdf" TargetMode="External"/><Relationship Id="rId1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05680" y="0"/>
            <a:ext cx="13953600" cy="76068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CA" sz="2000" spc="-1" strike="noStrike">
                <a:solidFill>
                  <a:srgbClr val="000000"/>
                </a:solidFill>
                <a:latin typeface="Verdana"/>
              </a:rPr>
              <a:t>Utiliserez-vous des animaux ou des sujets humains dans votre projet de foire scientifique ?</a:t>
            </a:r>
            <a:endParaRPr b="0" lang="en-CA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"/>
          <p:cNvSpPr/>
          <p:nvPr/>
        </p:nvSpPr>
        <p:spPr>
          <a:xfrm>
            <a:off x="540000" y="887040"/>
            <a:ext cx="14579640" cy="1452240"/>
          </a:xfrm>
          <a:prstGeom prst="rect">
            <a:avLst/>
          </a:prstGeom>
          <a:solidFill>
            <a:srgbClr val="e8f2a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CA" sz="1600" spc="-1" strike="noStrike">
                <a:solidFill>
                  <a:srgbClr val="000000"/>
                </a:solidFill>
                <a:latin typeface="Verdana"/>
                <a:ea typeface="Microsoft YaHei"/>
              </a:rPr>
              <a:t>AVANT DE COMMENCER - Visitez le site </a:t>
            </a:r>
            <a:r>
              <a:rPr b="0" lang="en-CA" sz="1600" spc="-1" strike="noStrike" u="sng">
                <a:solidFill>
                  <a:srgbClr val="0000ff"/>
                </a:solidFill>
                <a:uFillTx/>
                <a:latin typeface="Verdana"/>
                <a:ea typeface="DejaVu Sans"/>
                <a:hlinkClick r:id="rId1"/>
              </a:rPr>
              <a:t>ethics.youthscience.ca</a:t>
            </a:r>
            <a:r>
              <a:rPr b="0" lang="en-CA" sz="1600" spc="-1" strike="noStrike" u="sng">
                <a:solidFill>
                  <a:srgbClr val="0000ff"/>
                </a:solidFill>
                <a:uFillTx/>
                <a:latin typeface="Verdana"/>
                <a:ea typeface="DejaVu Sans"/>
              </a:rPr>
              <a:t> </a:t>
            </a:r>
            <a:r>
              <a:rPr b="0" lang="en-CA" sz="1600" spc="-1" strike="noStrike">
                <a:solidFill>
                  <a:srgbClr val="000000"/>
                </a:solidFill>
                <a:latin typeface="Verdana"/>
                <a:ea typeface="DejaVu Sans"/>
              </a:rPr>
              <a:t>pour connaître les politiques d'éthique qui s'appliquent à tous les participants aux expo-sciences au Canada.</a:t>
            </a: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CA" sz="1600" spc="-1" strike="noStrike">
                <a:solidFill>
                  <a:srgbClr val="000000"/>
                </a:solidFill>
                <a:latin typeface="Verdana"/>
                <a:ea typeface="Microsoft YaHei"/>
              </a:rPr>
              <a:t>Envoyez vos formulaires</a:t>
            </a:r>
            <a:r>
              <a:rPr b="0" lang="en-CA" sz="1600" spc="-1" strike="noStrike">
                <a:solidFill>
                  <a:srgbClr val="000000"/>
                </a:solidFill>
                <a:latin typeface="Verdana"/>
                <a:ea typeface="Microsoft YaHei"/>
              </a:rPr>
              <a:t> à </a:t>
            </a:r>
            <a:r>
              <a:rPr b="0" lang="en-CA" sz="1600" spc="-1" strike="noStrike" u="sng">
                <a:solidFill>
                  <a:srgbClr val="0000ff"/>
                </a:solidFill>
                <a:uFillTx/>
                <a:latin typeface="Verdana"/>
                <a:ea typeface="DejaVu Sans"/>
                <a:hlinkClick r:id="rId2"/>
              </a:rPr>
              <a:t>registration@orsf.ca</a:t>
            </a:r>
            <a:r>
              <a:rPr b="0" lang="en-CA" sz="1600" spc="-1" strike="noStrike">
                <a:solidFill>
                  <a:srgbClr val="000000"/>
                </a:solidFill>
                <a:latin typeface="Verdana"/>
                <a:ea typeface="DejaVu Sans"/>
              </a:rPr>
              <a:t> avant la foire. Utilisez les guides ci-dessous pour savoir ce que vous devez envoyer.</a:t>
            </a: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"/>
          <p:cNvSpPr/>
          <p:nvPr/>
        </p:nvSpPr>
        <p:spPr>
          <a:xfrm>
            <a:off x="1375920" y="2700000"/>
            <a:ext cx="5088240" cy="558720"/>
          </a:xfrm>
          <a:prstGeom prst="rect">
            <a:avLst/>
          </a:prstGeom>
          <a:solidFill>
            <a:srgbClr val="ffd8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CA" sz="2100" spc="-1" strike="noStrike">
                <a:solidFill>
                  <a:srgbClr val="000000"/>
                </a:solidFill>
                <a:latin typeface="Verdana"/>
                <a:ea typeface="DejaVu Sans"/>
              </a:rPr>
              <a:t>Participation des personnes</a:t>
            </a:r>
            <a:endParaRPr b="0" lang="en-CA" sz="2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"/>
          <p:cNvSpPr/>
          <p:nvPr/>
        </p:nvSpPr>
        <p:spPr>
          <a:xfrm>
            <a:off x="9804960" y="2644200"/>
            <a:ext cx="3694320" cy="595080"/>
          </a:xfrm>
          <a:prstGeom prst="rect">
            <a:avLst/>
          </a:prstGeom>
          <a:solidFill>
            <a:srgbClr val="fff5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CA" sz="2100" spc="-1" strike="noStrike">
                <a:solidFill>
                  <a:srgbClr val="000000"/>
                </a:solidFill>
                <a:latin typeface="Verdana"/>
                <a:ea typeface="DejaVu Sans"/>
              </a:rPr>
              <a:t>Sujets d'animaux</a:t>
            </a:r>
            <a:endParaRPr b="0" lang="en-CA" sz="2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"/>
          <p:cNvSpPr/>
          <p:nvPr/>
        </p:nvSpPr>
        <p:spPr>
          <a:xfrm>
            <a:off x="540000" y="3420000"/>
            <a:ext cx="7217280" cy="1322640"/>
          </a:xfrm>
          <a:prstGeom prst="rect">
            <a:avLst/>
          </a:prstGeom>
          <a:gradFill rotWithShape="0">
            <a:gsLst>
              <a:gs pos="0">
                <a:srgbClr val="ffd8ce">
                  <a:alpha val="50196"/>
                </a:srgbClr>
              </a:gs>
              <a:gs pos="50000">
                <a:srgbClr val="ffd8ce">
                  <a:alpha val="50196"/>
                </a:srgbClr>
              </a:gs>
              <a:gs pos="100000">
                <a:srgbClr val="ffd8ce">
                  <a:alpha val="50196"/>
                </a:srgbClr>
              </a:gs>
            </a:gsLst>
            <a:lin ang="54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CA" sz="1600" spc="-1" strike="noStrike">
                <a:solidFill>
                  <a:srgbClr val="000000"/>
                </a:solidFill>
                <a:latin typeface="Verdana"/>
                <a:ea typeface="DejaVu Sans"/>
              </a:rPr>
              <a:t>Votre projet demande-t-il aux participants de répondre à une enquête ou de faire une activité à faible risque qu'ils feraient tous les jours ?</a:t>
            </a: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"/>
          <p:cNvSpPr/>
          <p:nvPr/>
        </p:nvSpPr>
        <p:spPr>
          <a:xfrm>
            <a:off x="686880" y="5817960"/>
            <a:ext cx="2993760" cy="1201320"/>
          </a:xfrm>
          <a:prstGeom prst="rect">
            <a:avLst/>
          </a:prstGeom>
          <a:gradFill rotWithShape="0">
            <a:gsLst>
              <a:gs pos="0">
                <a:srgbClr val="ffd8ce">
                  <a:alpha val="50196"/>
                </a:srgbClr>
              </a:gs>
              <a:gs pos="50000">
                <a:srgbClr val="ffd8ce">
                  <a:alpha val="50196"/>
                </a:srgbClr>
              </a:gs>
              <a:gs pos="100000">
                <a:srgbClr val="ffd8ce">
                  <a:alpha val="50196"/>
                </a:srgbClr>
              </a:gs>
            </a:gsLst>
            <a:lin ang="54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CA" sz="1600" spc="-1" strike="noStrike" u="sng">
                <a:solidFill>
                  <a:srgbClr val="0000ff"/>
                </a:solidFill>
                <a:uFillTx/>
                <a:latin typeface="Verdana"/>
                <a:ea typeface="DejaVu Sans"/>
                <a:hlinkClick r:id="rId3"/>
              </a:rPr>
              <a:t>Risque faible</a:t>
            </a:r>
            <a:br>
              <a:rPr sz="1600"/>
            </a:br>
            <a:r>
              <a:rPr b="0" lang="en-CA" sz="1600" spc="-1" strike="noStrike">
                <a:solidFill>
                  <a:srgbClr val="000000"/>
                </a:solidFill>
                <a:latin typeface="Verdana"/>
                <a:ea typeface="DejaVu Sans"/>
              </a:rPr>
              <a:t>Compléter le formulaire </a:t>
            </a:r>
            <a:r>
              <a:rPr b="0" lang="en-CA" sz="1600" spc="-1" strike="noStrike" u="sng">
                <a:solidFill>
                  <a:srgbClr val="0000ff"/>
                </a:solidFill>
                <a:uFillTx/>
                <a:latin typeface="Verdana"/>
                <a:ea typeface="DejaVu Sans"/>
                <a:hlinkClick r:id="rId4"/>
              </a:rPr>
              <a:t>4.1A</a:t>
            </a: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"/>
          <p:cNvSpPr/>
          <p:nvPr/>
        </p:nvSpPr>
        <p:spPr>
          <a:xfrm>
            <a:off x="4347720" y="5817960"/>
            <a:ext cx="2993760" cy="1201320"/>
          </a:xfrm>
          <a:prstGeom prst="rect">
            <a:avLst/>
          </a:prstGeom>
          <a:gradFill rotWithShape="0">
            <a:gsLst>
              <a:gs pos="0">
                <a:srgbClr val="ffd8ce">
                  <a:alpha val="50196"/>
                </a:srgbClr>
              </a:gs>
              <a:gs pos="50000">
                <a:srgbClr val="ffd8ce">
                  <a:alpha val="50196"/>
                </a:srgbClr>
              </a:gs>
              <a:gs pos="100000">
                <a:srgbClr val="ffd8ce">
                  <a:alpha val="50196"/>
                </a:srgbClr>
              </a:gs>
            </a:gsLst>
            <a:lin ang="54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CA" sz="1600" spc="-1" strike="noStrike" u="sng">
                <a:solidFill>
                  <a:srgbClr val="0000ff"/>
                </a:solidFill>
                <a:uFillTx/>
                <a:latin typeface="Verdana"/>
                <a:ea typeface="DejaVu Sans"/>
                <a:hlinkClick r:id="rId5"/>
              </a:rPr>
              <a:t>Risque élevé</a:t>
            </a: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1600" spc="-1" strike="noStrike">
                <a:solidFill>
                  <a:srgbClr val="000000"/>
                </a:solidFill>
                <a:latin typeface="Verdana"/>
                <a:ea typeface="DejaVu Sans"/>
              </a:rPr>
              <a:t>Compléter le formulaire </a:t>
            </a:r>
            <a:r>
              <a:rPr b="0" lang="en-CA" sz="1600" spc="-1" strike="noStrike" u="sng">
                <a:solidFill>
                  <a:srgbClr val="0000ff"/>
                </a:solidFill>
                <a:uFillTx/>
                <a:latin typeface="Verdana"/>
                <a:ea typeface="DejaVu Sans"/>
                <a:hlinkClick r:id="rId6"/>
              </a:rPr>
              <a:t>4.1B</a:t>
            </a: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8" name="Arrow-Sketch- 5"/>
          <p:cNvGrpSpPr/>
          <p:nvPr/>
        </p:nvGrpSpPr>
        <p:grpSpPr>
          <a:xfrm>
            <a:off x="1147320" y="4605840"/>
            <a:ext cx="700920" cy="1290960"/>
            <a:chOff x="1147320" y="4605840"/>
            <a:chExt cx="700920" cy="1290960"/>
          </a:xfrm>
        </p:grpSpPr>
        <p:sp>
          <p:nvSpPr>
            <p:cNvPr id="49" name=""/>
            <p:cNvSpPr/>
            <p:nvPr/>
          </p:nvSpPr>
          <p:spPr>
            <a:xfrm>
              <a:off x="1147320" y="4605840"/>
              <a:ext cx="700920" cy="1290960"/>
            </a:xfrm>
            <a:custGeom>
              <a:avLst/>
              <a:gdLst>
                <a:gd name="textAreaLeft" fmla="*/ 0 w 700920"/>
                <a:gd name="textAreaRight" fmla="*/ 701640 w 700920"/>
                <a:gd name="textAreaTop" fmla="*/ 0 h 1290960"/>
                <a:gd name="textAreaBottom" fmla="*/ 1291680 h 1290960"/>
              </a:gdLst>
              <a:ahLst/>
              <a:rect l="textAreaLeft" t="textAreaTop" r="textAreaRight" b="textAreaBottom"/>
              <a:pathLst>
                <a:path w="1949" h="3588">
                  <a:moveTo>
                    <a:pt x="0" y="1951"/>
                  </a:moveTo>
                  <a:cubicBezTo>
                    <a:pt x="18" y="1851"/>
                    <a:pt x="456" y="1884"/>
                    <a:pt x="472" y="1884"/>
                  </a:cubicBezTo>
                  <a:cubicBezTo>
                    <a:pt x="472" y="1884"/>
                    <a:pt x="403" y="1876"/>
                    <a:pt x="476" y="1884"/>
                  </a:cubicBezTo>
                  <a:cubicBezTo>
                    <a:pt x="539" y="1681"/>
                    <a:pt x="476" y="1226"/>
                    <a:pt x="456" y="1008"/>
                  </a:cubicBezTo>
                  <a:cubicBezTo>
                    <a:pt x="413" y="477"/>
                    <a:pt x="439" y="32"/>
                    <a:pt x="535" y="0"/>
                  </a:cubicBezTo>
                  <a:cubicBezTo>
                    <a:pt x="722" y="36"/>
                    <a:pt x="951" y="578"/>
                    <a:pt x="1037" y="581"/>
                  </a:cubicBezTo>
                  <a:cubicBezTo>
                    <a:pt x="1103" y="591"/>
                    <a:pt x="1361" y="22"/>
                    <a:pt x="1511" y="13"/>
                  </a:cubicBezTo>
                  <a:cubicBezTo>
                    <a:pt x="1741" y="22"/>
                    <a:pt x="1604" y="550"/>
                    <a:pt x="1531" y="943"/>
                  </a:cubicBezTo>
                  <a:cubicBezTo>
                    <a:pt x="1459" y="1305"/>
                    <a:pt x="1380" y="1709"/>
                    <a:pt x="1459" y="1843"/>
                  </a:cubicBezTo>
                  <a:cubicBezTo>
                    <a:pt x="1473" y="1861"/>
                    <a:pt x="1931" y="1788"/>
                    <a:pt x="1949" y="1903"/>
                  </a:cubicBezTo>
                  <a:cubicBezTo>
                    <a:pt x="1959" y="2236"/>
                    <a:pt x="1251" y="3584"/>
                    <a:pt x="1001" y="3588"/>
                  </a:cubicBezTo>
                  <a:cubicBezTo>
                    <a:pt x="826" y="3591"/>
                    <a:pt x="93" y="2246"/>
                    <a:pt x="0" y="1951"/>
                  </a:cubicBezTo>
                  <a:close/>
                </a:path>
              </a:pathLst>
            </a:custGeom>
            <a:solidFill>
              <a:srgbClr val="bbe33d"/>
            </a:solidFill>
            <a:ln w="3816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 anchorCtr="1">
              <a:noAutofit/>
            </a:bodyPr>
            <a:p>
              <a:pPr>
                <a:lnSpc>
                  <a:spcPct val="100000"/>
                </a:lnSpc>
              </a:pPr>
              <a:endParaRPr b="0" lang="en-CA" sz="1800" spc="-1" strike="noStrike">
                <a:solidFill>
                  <a:srgbClr val="000000"/>
                </a:solidFill>
                <a:latin typeface="Arial"/>
                <a:ea typeface="Microsoft YaHei"/>
              </a:endParaRPr>
            </a:p>
          </p:txBody>
        </p:sp>
      </p:grpSp>
      <p:sp>
        <p:nvSpPr>
          <p:cNvPr id="50" name=""/>
          <p:cNvSpPr/>
          <p:nvPr/>
        </p:nvSpPr>
        <p:spPr>
          <a:xfrm>
            <a:off x="2001960" y="4903920"/>
            <a:ext cx="1157400" cy="80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CA" sz="1600" spc="-1" strike="noStrike">
                <a:solidFill>
                  <a:srgbClr val="000000"/>
                </a:solidFill>
                <a:latin typeface="Verdana"/>
                <a:ea typeface="DejaVu Sans"/>
              </a:rPr>
              <a:t>OUI</a:t>
            </a: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"/>
          <p:cNvSpPr/>
          <p:nvPr/>
        </p:nvSpPr>
        <p:spPr>
          <a:xfrm>
            <a:off x="8031240" y="3423240"/>
            <a:ext cx="7088400" cy="1256040"/>
          </a:xfrm>
          <a:prstGeom prst="rect">
            <a:avLst/>
          </a:prstGeom>
          <a:gradFill rotWithShape="0">
            <a:gsLst>
              <a:gs pos="0">
                <a:srgbClr val="fff5ce">
                  <a:alpha val="50196"/>
                </a:srgbClr>
              </a:gs>
              <a:gs pos="50000">
                <a:srgbClr val="fff5ce">
                  <a:alpha val="50196"/>
                </a:srgbClr>
              </a:gs>
              <a:gs pos="100000">
                <a:srgbClr val="fff5ce">
                  <a:alpha val="50196"/>
                </a:srgbClr>
              </a:gs>
            </a:gsLst>
            <a:lin ang="54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CA" sz="1600" spc="-1" strike="noStrike">
                <a:solidFill>
                  <a:srgbClr val="000000"/>
                </a:solidFill>
                <a:latin typeface="Verdana"/>
                <a:ea typeface="DejaVu Sans"/>
              </a:rPr>
              <a:t>Votre projet implique-t-il l'utilisation d'animaux vertébrés (ayant une colonne vertébrale) ou de céphalopodes ou de leurs tissus ?</a:t>
            </a: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2" name="Arrow-Sketch- 6"/>
          <p:cNvGrpSpPr/>
          <p:nvPr/>
        </p:nvGrpSpPr>
        <p:grpSpPr>
          <a:xfrm>
            <a:off x="9178200" y="4500360"/>
            <a:ext cx="700920" cy="1290960"/>
            <a:chOff x="9178200" y="4500360"/>
            <a:chExt cx="700920" cy="1290960"/>
          </a:xfrm>
        </p:grpSpPr>
        <p:sp>
          <p:nvSpPr>
            <p:cNvPr id="53" name=""/>
            <p:cNvSpPr/>
            <p:nvPr/>
          </p:nvSpPr>
          <p:spPr>
            <a:xfrm>
              <a:off x="9178200" y="4500360"/>
              <a:ext cx="700920" cy="1290960"/>
            </a:xfrm>
            <a:custGeom>
              <a:avLst/>
              <a:gdLst>
                <a:gd name="textAreaLeft" fmla="*/ 0 w 700920"/>
                <a:gd name="textAreaRight" fmla="*/ 701640 w 700920"/>
                <a:gd name="textAreaTop" fmla="*/ 0 h 1290960"/>
                <a:gd name="textAreaBottom" fmla="*/ 1291680 h 1290960"/>
              </a:gdLst>
              <a:ahLst/>
              <a:rect l="textAreaLeft" t="textAreaTop" r="textAreaRight" b="textAreaBottom"/>
              <a:pathLst>
                <a:path w="1949" h="3588">
                  <a:moveTo>
                    <a:pt x="0" y="1951"/>
                  </a:moveTo>
                  <a:cubicBezTo>
                    <a:pt x="18" y="1850"/>
                    <a:pt x="456" y="1884"/>
                    <a:pt x="471" y="1884"/>
                  </a:cubicBezTo>
                  <a:cubicBezTo>
                    <a:pt x="472" y="1884"/>
                    <a:pt x="403" y="1875"/>
                    <a:pt x="476" y="1884"/>
                  </a:cubicBezTo>
                  <a:cubicBezTo>
                    <a:pt x="539" y="1681"/>
                    <a:pt x="476" y="1225"/>
                    <a:pt x="456" y="1008"/>
                  </a:cubicBezTo>
                  <a:cubicBezTo>
                    <a:pt x="413" y="477"/>
                    <a:pt x="439" y="31"/>
                    <a:pt x="535" y="0"/>
                  </a:cubicBezTo>
                  <a:cubicBezTo>
                    <a:pt x="722" y="36"/>
                    <a:pt x="951" y="577"/>
                    <a:pt x="1037" y="581"/>
                  </a:cubicBezTo>
                  <a:cubicBezTo>
                    <a:pt x="1103" y="591"/>
                    <a:pt x="1360" y="21"/>
                    <a:pt x="1511" y="12"/>
                  </a:cubicBezTo>
                  <a:cubicBezTo>
                    <a:pt x="1741" y="21"/>
                    <a:pt x="1604" y="550"/>
                    <a:pt x="1531" y="943"/>
                  </a:cubicBezTo>
                  <a:cubicBezTo>
                    <a:pt x="1459" y="1305"/>
                    <a:pt x="1380" y="1709"/>
                    <a:pt x="1459" y="1842"/>
                  </a:cubicBezTo>
                  <a:cubicBezTo>
                    <a:pt x="1473" y="1860"/>
                    <a:pt x="1931" y="1788"/>
                    <a:pt x="1949" y="1902"/>
                  </a:cubicBezTo>
                  <a:cubicBezTo>
                    <a:pt x="1959" y="2236"/>
                    <a:pt x="1251" y="3583"/>
                    <a:pt x="1001" y="3588"/>
                  </a:cubicBezTo>
                  <a:cubicBezTo>
                    <a:pt x="826" y="3591"/>
                    <a:pt x="92" y="2246"/>
                    <a:pt x="0" y="1951"/>
                  </a:cubicBezTo>
                  <a:close/>
                </a:path>
              </a:pathLst>
            </a:custGeom>
            <a:solidFill>
              <a:srgbClr val="bbe33d"/>
            </a:solidFill>
            <a:ln w="3816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 anchorCtr="1">
              <a:noAutofit/>
            </a:bodyPr>
            <a:p>
              <a:pPr>
                <a:lnSpc>
                  <a:spcPct val="100000"/>
                </a:lnSpc>
              </a:pPr>
              <a:endParaRPr b="0" lang="en-CA" sz="1800" spc="-1" strike="noStrike">
                <a:solidFill>
                  <a:srgbClr val="000000"/>
                </a:solidFill>
                <a:latin typeface="Arial"/>
                <a:ea typeface="Microsoft YaHei"/>
              </a:endParaRPr>
            </a:p>
          </p:txBody>
        </p:sp>
      </p:grpSp>
      <p:sp>
        <p:nvSpPr>
          <p:cNvPr id="54" name=""/>
          <p:cNvSpPr/>
          <p:nvPr/>
        </p:nvSpPr>
        <p:spPr>
          <a:xfrm>
            <a:off x="10034640" y="4799880"/>
            <a:ext cx="1157400" cy="80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CA" sz="1600" spc="-1" strike="noStrike">
                <a:solidFill>
                  <a:srgbClr val="000000"/>
                </a:solidFill>
                <a:latin typeface="Verdana"/>
                <a:ea typeface="DejaVu Sans"/>
              </a:rPr>
              <a:t>NON</a:t>
            </a: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"/>
          <p:cNvSpPr/>
          <p:nvPr/>
        </p:nvSpPr>
        <p:spPr>
          <a:xfrm>
            <a:off x="8031240" y="5768640"/>
            <a:ext cx="3671280" cy="1250640"/>
          </a:xfrm>
          <a:prstGeom prst="rect">
            <a:avLst/>
          </a:prstGeom>
          <a:gradFill rotWithShape="0">
            <a:gsLst>
              <a:gs pos="0">
                <a:srgbClr val="fff5ce">
                  <a:alpha val="50196"/>
                </a:srgbClr>
              </a:gs>
              <a:gs pos="50000">
                <a:srgbClr val="fff5ce">
                  <a:alpha val="50196"/>
                </a:srgbClr>
              </a:gs>
              <a:gs pos="100000">
                <a:srgbClr val="fff5ce">
                  <a:alpha val="50196"/>
                </a:srgbClr>
              </a:gs>
            </a:gsLst>
            <a:lin ang="54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CA" sz="1600" spc="-1" strike="noStrike">
                <a:solidFill>
                  <a:srgbClr val="000000"/>
                </a:solidFill>
                <a:latin typeface="Verdana"/>
                <a:ea typeface="DejaVu Sans"/>
              </a:rPr>
              <a:t>Orders of life such as bacteria, fungi, protozoa, insects, plants and invertebrates can be used without ethics approval </a:t>
            </a: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6" name="Arrow-Sketch- 7"/>
          <p:cNvGrpSpPr/>
          <p:nvPr/>
        </p:nvGrpSpPr>
        <p:grpSpPr>
          <a:xfrm>
            <a:off x="12427200" y="4500000"/>
            <a:ext cx="700920" cy="1290960"/>
            <a:chOff x="12427200" y="4500000"/>
            <a:chExt cx="700920" cy="1290960"/>
          </a:xfrm>
        </p:grpSpPr>
        <p:sp>
          <p:nvSpPr>
            <p:cNvPr id="57" name=""/>
            <p:cNvSpPr/>
            <p:nvPr/>
          </p:nvSpPr>
          <p:spPr>
            <a:xfrm>
              <a:off x="12427200" y="4500000"/>
              <a:ext cx="700920" cy="1290960"/>
            </a:xfrm>
            <a:custGeom>
              <a:avLst/>
              <a:gdLst>
                <a:gd name="textAreaLeft" fmla="*/ 0 w 700920"/>
                <a:gd name="textAreaRight" fmla="*/ 701640 w 700920"/>
                <a:gd name="textAreaTop" fmla="*/ 0 h 1290960"/>
                <a:gd name="textAreaBottom" fmla="*/ 1291680 h 1290960"/>
              </a:gdLst>
              <a:ahLst/>
              <a:rect l="textAreaLeft" t="textAreaTop" r="textAreaRight" b="textAreaBottom"/>
              <a:pathLst>
                <a:path w="1949" h="3588">
                  <a:moveTo>
                    <a:pt x="0" y="1951"/>
                  </a:moveTo>
                  <a:cubicBezTo>
                    <a:pt x="19" y="1850"/>
                    <a:pt x="456" y="1883"/>
                    <a:pt x="471" y="1883"/>
                  </a:cubicBezTo>
                  <a:cubicBezTo>
                    <a:pt x="473" y="1883"/>
                    <a:pt x="403" y="1875"/>
                    <a:pt x="477" y="1883"/>
                  </a:cubicBezTo>
                  <a:cubicBezTo>
                    <a:pt x="539" y="1681"/>
                    <a:pt x="477" y="1225"/>
                    <a:pt x="456" y="1008"/>
                  </a:cubicBezTo>
                  <a:cubicBezTo>
                    <a:pt x="413" y="477"/>
                    <a:pt x="438" y="31"/>
                    <a:pt x="534" y="0"/>
                  </a:cubicBezTo>
                  <a:cubicBezTo>
                    <a:pt x="721" y="35"/>
                    <a:pt x="951" y="577"/>
                    <a:pt x="1036" y="581"/>
                  </a:cubicBezTo>
                  <a:cubicBezTo>
                    <a:pt x="1103" y="591"/>
                    <a:pt x="1360" y="21"/>
                    <a:pt x="1511" y="12"/>
                  </a:cubicBezTo>
                  <a:cubicBezTo>
                    <a:pt x="1741" y="21"/>
                    <a:pt x="1604" y="550"/>
                    <a:pt x="1531" y="942"/>
                  </a:cubicBezTo>
                  <a:cubicBezTo>
                    <a:pt x="1458" y="1304"/>
                    <a:pt x="1379" y="1709"/>
                    <a:pt x="1458" y="1842"/>
                  </a:cubicBezTo>
                  <a:cubicBezTo>
                    <a:pt x="1472" y="1860"/>
                    <a:pt x="1931" y="1788"/>
                    <a:pt x="1949" y="1902"/>
                  </a:cubicBezTo>
                  <a:cubicBezTo>
                    <a:pt x="1959" y="2235"/>
                    <a:pt x="1252" y="3583"/>
                    <a:pt x="1001" y="3588"/>
                  </a:cubicBezTo>
                  <a:cubicBezTo>
                    <a:pt x="826" y="3591"/>
                    <a:pt x="93" y="2246"/>
                    <a:pt x="0" y="1951"/>
                  </a:cubicBezTo>
                  <a:close/>
                </a:path>
              </a:pathLst>
            </a:custGeom>
            <a:solidFill>
              <a:srgbClr val="ff3838"/>
            </a:solidFill>
            <a:ln w="3816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 anchorCtr="1">
              <a:noAutofit/>
            </a:bodyPr>
            <a:p>
              <a:pPr>
                <a:lnSpc>
                  <a:spcPct val="100000"/>
                </a:lnSpc>
              </a:pPr>
              <a:endParaRPr b="0" lang="en-CA" sz="1800" spc="-1" strike="noStrike">
                <a:solidFill>
                  <a:srgbClr val="000000"/>
                </a:solidFill>
                <a:latin typeface="Arial"/>
                <a:ea typeface="Microsoft YaHei"/>
              </a:endParaRPr>
            </a:p>
          </p:txBody>
        </p:sp>
      </p:grpSp>
      <p:sp>
        <p:nvSpPr>
          <p:cNvPr id="58" name=""/>
          <p:cNvSpPr/>
          <p:nvPr/>
        </p:nvSpPr>
        <p:spPr>
          <a:xfrm>
            <a:off x="13298760" y="4758480"/>
            <a:ext cx="1157400" cy="80820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CA" sz="1600" spc="-1" strike="noStrike">
                <a:solidFill>
                  <a:srgbClr val="000000"/>
                </a:solidFill>
                <a:latin typeface="Verdana"/>
                <a:ea typeface="Microsoft YaHei"/>
              </a:rPr>
              <a:t>OUI</a:t>
            </a: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"/>
          <p:cNvSpPr/>
          <p:nvPr/>
        </p:nvSpPr>
        <p:spPr>
          <a:xfrm>
            <a:off x="11880000" y="5762160"/>
            <a:ext cx="3059280" cy="1437120"/>
          </a:xfrm>
          <a:prstGeom prst="rect">
            <a:avLst/>
          </a:prstGeom>
          <a:gradFill rotWithShape="0">
            <a:gsLst>
              <a:gs pos="0">
                <a:srgbClr val="fff5ce">
                  <a:alpha val="50196"/>
                </a:srgbClr>
              </a:gs>
              <a:gs pos="50000">
                <a:srgbClr val="fff5ce">
                  <a:alpha val="50196"/>
                </a:srgbClr>
              </a:gs>
              <a:gs pos="100000">
                <a:srgbClr val="fff5ce">
                  <a:alpha val="50196"/>
                </a:srgbClr>
              </a:gs>
            </a:gsLst>
            <a:lin ang="54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CA" sz="1600" spc="-1" strike="noStrike" u="sng">
                <a:solidFill>
                  <a:srgbClr val="0000ff"/>
                </a:solidFill>
                <a:uFillTx/>
                <a:latin typeface="Verdana"/>
                <a:ea typeface="DejaVu Sans"/>
                <a:hlinkClick r:id="rId7"/>
              </a:rPr>
              <a:t>Risque élevé</a:t>
            </a: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1600" spc="-1" strike="noStrike">
                <a:solidFill>
                  <a:srgbClr val="000000"/>
                </a:solidFill>
                <a:latin typeface="Verdana"/>
                <a:ea typeface="DejaVu Sans"/>
              </a:rPr>
              <a:t>Compléter le formulaire </a:t>
            </a:r>
            <a:r>
              <a:rPr b="0" lang="en-CA" sz="1600" spc="-1" strike="noStrike" u="sng">
                <a:solidFill>
                  <a:srgbClr val="0000ff"/>
                </a:solidFill>
                <a:uFillTx/>
                <a:latin typeface="Verdana"/>
                <a:ea typeface="DejaVu Sans"/>
                <a:hlinkClick r:id="rId8"/>
              </a:rPr>
              <a:t>4.1C</a:t>
            </a: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0" name="Arrow-Sketch- 8"/>
          <p:cNvGrpSpPr/>
          <p:nvPr/>
        </p:nvGrpSpPr>
        <p:grpSpPr>
          <a:xfrm>
            <a:off x="4818240" y="4604400"/>
            <a:ext cx="700920" cy="1290960"/>
            <a:chOff x="4818240" y="4604400"/>
            <a:chExt cx="700920" cy="1290960"/>
          </a:xfrm>
        </p:grpSpPr>
        <p:sp>
          <p:nvSpPr>
            <p:cNvPr id="61" name=""/>
            <p:cNvSpPr/>
            <p:nvPr/>
          </p:nvSpPr>
          <p:spPr>
            <a:xfrm>
              <a:off x="4818240" y="4604400"/>
              <a:ext cx="700920" cy="1290960"/>
            </a:xfrm>
            <a:custGeom>
              <a:avLst/>
              <a:gdLst>
                <a:gd name="textAreaLeft" fmla="*/ 0 w 700920"/>
                <a:gd name="textAreaRight" fmla="*/ 701640 w 700920"/>
                <a:gd name="textAreaTop" fmla="*/ 0 h 1290960"/>
                <a:gd name="textAreaBottom" fmla="*/ 1291680 h 1290960"/>
              </a:gdLst>
              <a:ahLst/>
              <a:rect l="textAreaLeft" t="textAreaTop" r="textAreaRight" b="textAreaBottom"/>
              <a:pathLst>
                <a:path w="1949" h="3588">
                  <a:moveTo>
                    <a:pt x="0" y="1951"/>
                  </a:moveTo>
                  <a:cubicBezTo>
                    <a:pt x="19" y="1850"/>
                    <a:pt x="456" y="1883"/>
                    <a:pt x="471" y="1883"/>
                  </a:cubicBezTo>
                  <a:cubicBezTo>
                    <a:pt x="473" y="1883"/>
                    <a:pt x="403" y="1875"/>
                    <a:pt x="477" y="1883"/>
                  </a:cubicBezTo>
                  <a:cubicBezTo>
                    <a:pt x="539" y="1681"/>
                    <a:pt x="477" y="1225"/>
                    <a:pt x="456" y="1008"/>
                  </a:cubicBezTo>
                  <a:cubicBezTo>
                    <a:pt x="413" y="477"/>
                    <a:pt x="438" y="31"/>
                    <a:pt x="534" y="0"/>
                  </a:cubicBezTo>
                  <a:cubicBezTo>
                    <a:pt x="721" y="35"/>
                    <a:pt x="951" y="577"/>
                    <a:pt x="1036" y="581"/>
                  </a:cubicBezTo>
                  <a:cubicBezTo>
                    <a:pt x="1103" y="591"/>
                    <a:pt x="1360" y="21"/>
                    <a:pt x="1511" y="12"/>
                  </a:cubicBezTo>
                  <a:cubicBezTo>
                    <a:pt x="1741" y="21"/>
                    <a:pt x="1604" y="550"/>
                    <a:pt x="1531" y="942"/>
                  </a:cubicBezTo>
                  <a:cubicBezTo>
                    <a:pt x="1458" y="1304"/>
                    <a:pt x="1379" y="1709"/>
                    <a:pt x="1458" y="1842"/>
                  </a:cubicBezTo>
                  <a:cubicBezTo>
                    <a:pt x="1472" y="1860"/>
                    <a:pt x="1931" y="1788"/>
                    <a:pt x="1949" y="1902"/>
                  </a:cubicBezTo>
                  <a:cubicBezTo>
                    <a:pt x="1959" y="2235"/>
                    <a:pt x="1252" y="3583"/>
                    <a:pt x="1001" y="3588"/>
                  </a:cubicBezTo>
                  <a:cubicBezTo>
                    <a:pt x="826" y="3591"/>
                    <a:pt x="93" y="2246"/>
                    <a:pt x="0" y="1951"/>
                  </a:cubicBezTo>
                  <a:close/>
                </a:path>
              </a:pathLst>
            </a:custGeom>
            <a:solidFill>
              <a:srgbClr val="ff3838"/>
            </a:solidFill>
            <a:ln w="3816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 anchorCtr="1">
              <a:noAutofit/>
            </a:bodyPr>
            <a:p>
              <a:pPr>
                <a:lnSpc>
                  <a:spcPct val="100000"/>
                </a:lnSpc>
              </a:pPr>
              <a:endParaRPr b="0" lang="en-CA" sz="1800" spc="-1" strike="noStrike">
                <a:solidFill>
                  <a:srgbClr val="000000"/>
                </a:solidFill>
                <a:latin typeface="Arial"/>
                <a:ea typeface="Microsoft YaHei"/>
              </a:endParaRPr>
            </a:p>
          </p:txBody>
        </p:sp>
      </p:grpSp>
      <p:sp>
        <p:nvSpPr>
          <p:cNvPr id="62" name=""/>
          <p:cNvSpPr/>
          <p:nvPr/>
        </p:nvSpPr>
        <p:spPr>
          <a:xfrm>
            <a:off x="5689800" y="4864320"/>
            <a:ext cx="1157400" cy="80820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CA" sz="1600" spc="-1" strike="noStrike">
                <a:solidFill>
                  <a:srgbClr val="000000"/>
                </a:solidFill>
                <a:latin typeface="Verdana"/>
                <a:ea typeface="Microsoft YaHei"/>
              </a:rPr>
              <a:t>NON</a:t>
            </a: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"/>
          <p:cNvSpPr/>
          <p:nvPr/>
        </p:nvSpPr>
        <p:spPr>
          <a:xfrm>
            <a:off x="540000" y="7316640"/>
            <a:ext cx="7217280" cy="1322640"/>
          </a:xfrm>
          <a:prstGeom prst="rect">
            <a:avLst/>
          </a:prstGeom>
          <a:gradFill rotWithShape="0">
            <a:gsLst>
              <a:gs pos="0">
                <a:srgbClr val="ffd8ce">
                  <a:alpha val="50196"/>
                </a:srgbClr>
              </a:gs>
              <a:gs pos="50000">
                <a:srgbClr val="ffd8ce">
                  <a:alpha val="50196"/>
                </a:srgbClr>
              </a:gs>
              <a:gs pos="100000">
                <a:srgbClr val="ffd8ce">
                  <a:alpha val="50196"/>
                </a:srgbClr>
              </a:gs>
            </a:gsLst>
            <a:lin ang="54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CA" sz="1600" spc="-1" strike="noStrike">
                <a:solidFill>
                  <a:srgbClr val="000000"/>
                </a:solidFill>
                <a:latin typeface="Verdana"/>
                <a:ea typeface="DejaVu Sans"/>
              </a:rPr>
              <a:t>Que le risque soit faible ou élevé, tous les participants (et leurs parents ou tuteurs s'ils ont moins de 18 ans) doivent :</a:t>
            </a: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1600" spc="-1" strike="noStrike">
                <a:solidFill>
                  <a:srgbClr val="000000"/>
                </a:solidFill>
                <a:latin typeface="Verdana"/>
                <a:ea typeface="DejaVu Sans"/>
              </a:rPr>
              <a:t>Fournir une </a:t>
            </a:r>
            <a:r>
              <a:rPr b="1" lang="en-CA" sz="1600" spc="-1" strike="noStrike" u="sng">
                <a:solidFill>
                  <a:srgbClr val="0000ff"/>
                </a:solidFill>
                <a:uFillTx/>
                <a:latin typeface="Verdana"/>
                <a:ea typeface="DejaVu Sans"/>
                <a:hlinkClick r:id="rId9"/>
              </a:rPr>
              <a:t>lettre d'information</a:t>
            </a: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CA" sz="1600" spc="-1" strike="noStrike">
                <a:solidFill>
                  <a:srgbClr val="000000"/>
                </a:solidFill>
                <a:latin typeface="Verdana"/>
                <a:ea typeface="DejaVu Sans"/>
              </a:rPr>
              <a:t>Obtenir leur </a:t>
            </a:r>
            <a:r>
              <a:rPr b="1" lang="en-CA" sz="1600" spc="-1" strike="noStrike" u="sng">
                <a:solidFill>
                  <a:srgbClr val="0000ff"/>
                </a:solidFill>
                <a:uFillTx/>
                <a:latin typeface="Verdana"/>
                <a:ea typeface="DejaVu Sans"/>
                <a:hlinkClick r:id="rId10"/>
              </a:rPr>
              <a:t>consentement éclairé écrit</a:t>
            </a: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"/>
          <p:cNvSpPr/>
          <p:nvPr/>
        </p:nvSpPr>
        <p:spPr>
          <a:xfrm>
            <a:off x="720000" y="8820000"/>
            <a:ext cx="13679280" cy="1057680"/>
          </a:xfrm>
          <a:prstGeom prst="rect">
            <a:avLst/>
          </a:prstGeom>
          <a:gradFill rotWithShape="0">
            <a:gsLst>
              <a:gs pos="0">
                <a:srgbClr val="073361">
                  <a:alpha val="50196"/>
                </a:srgbClr>
              </a:gs>
              <a:gs pos="50000">
                <a:srgbClr val="073361">
                  <a:alpha val="50196"/>
                </a:srgbClr>
              </a:gs>
              <a:gs pos="100000">
                <a:srgbClr val="073361">
                  <a:alpha val="50196"/>
                </a:srgbClr>
              </a:gs>
            </a:gsLst>
            <a:lin ang="54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CA" sz="1600" spc="-1" strike="noStrike">
                <a:solidFill>
                  <a:srgbClr val="ffffff"/>
                </a:solidFill>
                <a:latin typeface="Verdana"/>
                <a:ea typeface="DejaVu Sans"/>
              </a:rPr>
              <a:t>LORS DE L'INSCRIPTION</a:t>
            </a:r>
            <a:r>
              <a:rPr b="0" lang="en-CA" sz="1600" spc="-1" strike="noStrike">
                <a:solidFill>
                  <a:srgbClr val="ffffff"/>
                </a:solidFill>
                <a:latin typeface="Verdana"/>
                <a:ea typeface="DejaVu Sans"/>
              </a:rPr>
              <a:t> : Si vous n'avez pas obtenu de préapprobation éthique, votre projet doit tout de même être approuvé avant que l'inscription à l'expo-sciences régionale d'Ottawa soit terminée. Seuls les projets qui répondent aux lignes directrices en matière d'éthique de Science Jeunesse Canada seront autorisés à participer.</a:t>
            </a:r>
            <a:endParaRPr b="0" lang="en-CA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5" name="checkbox-checked 2"/>
          <p:cNvGrpSpPr/>
          <p:nvPr/>
        </p:nvGrpSpPr>
        <p:grpSpPr>
          <a:xfrm>
            <a:off x="14220000" y="8733600"/>
            <a:ext cx="1324080" cy="1324080"/>
            <a:chOff x="14220000" y="8733600"/>
            <a:chExt cx="1324080" cy="1324080"/>
          </a:xfrm>
        </p:grpSpPr>
        <p:sp>
          <p:nvSpPr>
            <p:cNvPr id="66" name=""/>
            <p:cNvSpPr/>
            <p:nvPr/>
          </p:nvSpPr>
          <p:spPr>
            <a:xfrm>
              <a:off x="14220000" y="8733600"/>
              <a:ext cx="1324080" cy="1324080"/>
            </a:xfrm>
            <a:prstGeom prst="roundRect">
              <a:avLst>
                <a:gd name="adj" fmla="val 16667"/>
              </a:avLst>
            </a:prstGeom>
            <a:solidFill>
              <a:srgbClr val="3faf46"/>
            </a:solidFill>
            <a:ln w="12600">
              <a:solidFill>
                <a:srgbClr val="3faf4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6120" rIns="96120" tIns="51120" bIns="51120" anchor="ctr">
              <a:noAutofit/>
            </a:bodyPr>
            <a:p>
              <a:pPr>
                <a:lnSpc>
                  <a:spcPct val="100000"/>
                </a:lnSpc>
              </a:pPr>
              <a:endParaRPr b="0" lang="en-CA" sz="1800" spc="-1" strike="noStrike">
                <a:solidFill>
                  <a:srgbClr val="000000"/>
                </a:solidFill>
                <a:latin typeface="Arial"/>
                <a:ea typeface="Microsoft YaHei"/>
              </a:endParaRPr>
            </a:p>
          </p:txBody>
        </p:sp>
        <p:sp>
          <p:nvSpPr>
            <p:cNvPr id="67" name=""/>
            <p:cNvSpPr/>
            <p:nvPr/>
          </p:nvSpPr>
          <p:spPr>
            <a:xfrm>
              <a:off x="14559120" y="9146880"/>
              <a:ext cx="651240" cy="497520"/>
            </a:xfrm>
            <a:custGeom>
              <a:avLst/>
              <a:gdLst>
                <a:gd name="textAreaLeft" fmla="*/ 0 w 651240"/>
                <a:gd name="textAreaRight" fmla="*/ 651960 w 651240"/>
                <a:gd name="textAreaTop" fmla="*/ 0 h 497520"/>
                <a:gd name="textAreaBottom" fmla="*/ 498240 h 497520"/>
              </a:gdLst>
              <a:ahLst/>
              <a:rect l="textAreaLeft" t="textAreaTop" r="textAreaRight" b="textAreaBottom"/>
              <a:pathLst>
                <a:path fill="none" w="1811" h="1384">
                  <a:moveTo>
                    <a:pt x="0" y="773"/>
                  </a:moveTo>
                  <a:lnTo>
                    <a:pt x="618" y="1384"/>
                  </a:lnTo>
                  <a:lnTo>
                    <a:pt x="1811" y="0"/>
                  </a:lnTo>
                </a:path>
              </a:pathLst>
            </a:custGeom>
            <a:noFill/>
            <a:ln cap="rnd" w="7632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128160" rIns="128160" tIns="83160" bIns="83160" anchor="ctr" anchorCtr="1">
              <a:noAutofit/>
            </a:bodyPr>
            <a:p>
              <a:pPr>
                <a:lnSpc>
                  <a:spcPct val="100000"/>
                </a:lnSpc>
              </a:pPr>
              <a:endParaRPr b="0" lang="en-CA" sz="1800" spc="-1" strike="noStrike">
                <a:solidFill>
                  <a:srgbClr val="000000"/>
                </a:solidFill>
                <a:latin typeface="Arial"/>
                <a:ea typeface="Microsoft YaHei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LibreOffice/7.4.3.2$Windows_X86_64 LibreOffice_project/1048a8393ae2eeec98dff31b5c133c5f1d08b890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2023-03-05T10:39:07Z</dcterms:created>
  <dc:creator/>
  <dc:description/>
  <dc:language>en-CA</dc:language>
  <cp:lastModifiedBy/>
  <dcterms:modified xsi:type="dcterms:W3CDTF">2023-03-05T11:00:12Z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